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0" r:id="rId18"/>
    <p:sldId id="271" r:id="rId19"/>
    <p:sldId id="272" r:id="rId20"/>
  </p:sldIdLst>
  <p:sldSz cx="9144000" cy="5143500" type="screen16x9"/>
  <p:notesSz cx="6858000" cy="9144000"/>
  <p:embeddedFontLst>
    <p:embeddedFont>
      <p:font typeface="Constantia" panose="02030602050306030303"/>
      <p:regular r:id="rId24"/>
      <p:bold r:id="rId25"/>
      <p:italic r:id="rId26"/>
      <p:boldItalic r:id="rId27"/>
    </p:embeddedFont>
    <p:embeddedFont>
      <p:font typeface="Century Gothic" panose="020B0502020202020204"/>
      <p:regular r:id="rId28"/>
    </p:embeddedFont>
    <p:embeddedFont>
      <p:font typeface="Calibri" panose="020F0502020204030204"/>
      <p:regular r:id="rId29"/>
      <p:bold r:id="rId30"/>
      <p:italic r:id="rId31"/>
      <p:boldItalic r:id="rId32"/>
    </p:embeddedFont>
    <p:embeddedFont>
      <p:font typeface="Old Standard TT" panose="00000500000000000000"/>
      <p:regular r:id="rId33"/>
      <p:bold r:id="rId34"/>
      <p:italic r:id="rId35"/>
    </p:embeddedFont>
    <p:embeddedFont>
      <p:font typeface="PT Serif" panose="020A0603040505020204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16.fntdata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22f2a4f6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 the internal power conversions will be handled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g1b22f2a4f6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22f2a4f6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 the internal power conversions will be handled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g1b22f2a4f6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b22f2a4f6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tr-TR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More complex simulations and calculations will be made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tr-TR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Heatsink and fan will be utilized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72" name="Google Shape;172;g1b22f2a4f6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22f2a4f6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 the internal power conversions will be handled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" name="Google Shape;164;g1b22f2a4f6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3f5b1fe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tr-TR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Rds on (hence conduction losses) is inversely proportional with the current rating, which brings a price tradeoff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tr-TR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Lower voltage ratings require more careful designs to avoid voltage spikes, good avalanche ratings, and careful control; possibly lots of gate opening losses to stay in the linear region more to avoid the spikes, which is a large trade-off and risk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g1343f5b1fe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22f2a4f6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tr-TR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Here we can see the trade offs between the MOSFET choices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94" name="Google Shape;194;g1b22f2a4f6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22f2a4f6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04" name="Google Shape;204;g1b22f2a4f6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1f0a88e3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e1f0a88e3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13" name="Google Shape;213;ge1f0a88e32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43f5b1f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  <p:sp>
        <p:nvSpPr>
          <p:cNvPr id="70" name="Google Shape;70;g1343f5b1f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b22f2a4f6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  <p:sp>
        <p:nvSpPr>
          <p:cNvPr id="79" name="Google Shape;79;g1b22f2a4f6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116de21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/>
              <a:t>Many designs exist, most simple one is 1 phase fbdr, but not for four quadrant</a:t>
            </a:r>
            <a:endParaRPr lang="tr-TR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/>
              <a:t>H bridge is one option</a:t>
            </a:r>
            <a:endParaRPr lang="tr-TR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/>
              <a:t>thyristor dual converter is second option</a:t>
            </a:r>
            <a:endParaRPr lang="tr-TR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/>
              <a:t>bu we have chosen h bridge with a chopper as the final choice, and to reduce the ripple we will use 3 phase fbdr</a:t>
            </a:r>
            <a:endParaRPr lang="tr-TR"/>
          </a:p>
        </p:txBody>
      </p:sp>
      <p:sp>
        <p:nvSpPr>
          <p:cNvPr id="87" name="Google Shape;87;g1b116de21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116de21a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Off the shelf half bridge gate drivers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Microcontroller - arduino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PWM duty will be adjusted for different mosfets for different modes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Closed loop PID current control will be implemented to reduce the ripple and avoid high currents and voltages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Duty change will be adjusted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Tuning will be done after the test setup is ready, possibly with potentiometers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g1b116de21a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116de21a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98" name="Google Shape;98;g1b116de21a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21f6a799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advantages of pcb implementation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Google Shape;116;g1b21f6a799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22f2a4f6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 the internal power conversions will be handled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g1b22f2a4f6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22f2a4f6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 the internal power conversions will be handled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tr-TR" sz="11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All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2" name="Google Shape;132;g1b22f2a4f6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ing Slide">
  <p:cSld name="1_Title Slide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/>
          <p:nvPr/>
        </p:nvSpPr>
        <p:spPr>
          <a:xfrm>
            <a:off x="-7200" y="-6480"/>
            <a:ext cx="9158400" cy="5151600"/>
          </a:xfrm>
          <a:prstGeom prst="rect">
            <a:avLst/>
          </a:prstGeom>
          <a:solidFill>
            <a:srgbClr val="D011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7" name="Google Shape;27;p2"/>
          <p:cNvPicPr preferRelativeResize="0"/>
          <p:nvPr/>
        </p:nvPicPr>
        <p:blipFill rotWithShape="1">
          <a:blip r:embed="rId2"/>
          <a:srcRect l="8662" t="11096" r="8753" b="17592"/>
          <a:stretch>
            <a:fillRect/>
          </a:stretch>
        </p:blipFill>
        <p:spPr>
          <a:xfrm>
            <a:off x="1380396" y="323857"/>
            <a:ext cx="6415312" cy="4156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Başlık Slaydı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-7200" y="-6480"/>
            <a:ext cx="9158400" cy="5151600"/>
          </a:xfrm>
          <a:prstGeom prst="rect">
            <a:avLst/>
          </a:prstGeom>
          <a:solidFill>
            <a:srgbClr val="D011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21125" y="-114904"/>
            <a:ext cx="4300201" cy="121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457200" y="253604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457200" y="1072753"/>
            <a:ext cx="82296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lvl="1" indent="-325755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30"/>
              <a:buChar char="•"/>
              <a:defRPr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lvl="2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•"/>
              <a:defRPr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lvl="3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lvl="4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lvl="5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35" name="Google Shape;35;p4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0">
                <a:solidFill>
                  <a:srgbClr val="F2F2F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1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-7200" y="-6480"/>
            <a:ext cx="9158400" cy="5151600"/>
          </a:xfrm>
          <a:prstGeom prst="rect">
            <a:avLst/>
          </a:prstGeom>
          <a:solidFill>
            <a:srgbClr val="D011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/>
          <a:srcRect l="8662" t="11096" r="8753" b="17592"/>
          <a:stretch>
            <a:fillRect/>
          </a:stretch>
        </p:blipFill>
        <p:spPr>
          <a:xfrm>
            <a:off x="1782930" y="601905"/>
            <a:ext cx="5608463" cy="363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/>
        </p:nvSpPr>
        <p:spPr>
          <a:xfrm>
            <a:off x="4495800" y="3871913"/>
            <a:ext cx="48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/>
              <a:buNone/>
            </a:pPr>
            <a:r>
              <a:rPr lang="tr-TR" sz="2200" i="0" u="none" strike="noStrike" cap="none">
                <a:solidFill>
                  <a:schemeClr val="lt1"/>
                </a:solidFill>
                <a:latin typeface="Old Standard TT" panose="00000500000000000000"/>
                <a:ea typeface="Old Standard TT" panose="00000500000000000000"/>
                <a:cs typeface="Old Standard TT" panose="00000500000000000000"/>
                <a:sym typeface="Old Standard TT" panose="00000500000000000000"/>
              </a:rPr>
              <a:t>Thank you for your attention.</a:t>
            </a:r>
            <a:endParaRPr sz="2200" i="0" u="none" strike="noStrike" cap="none">
              <a:solidFill>
                <a:schemeClr val="lt1"/>
              </a:solidFill>
              <a:latin typeface="Old Standard TT" panose="00000500000000000000"/>
              <a:ea typeface="Old Standard TT" panose="00000500000000000000"/>
              <a:cs typeface="Old Standard TT" panose="00000500000000000000"/>
              <a:sym typeface="Old Standard TT" panose="0000050000000000000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391436"/>
            <a:ext cx="40401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8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5pPr>
            <a:lvl6pPr marL="2743200" lvl="5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645025" y="1394818"/>
            <a:ext cx="40419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8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5pPr>
            <a:lvl6pPr marL="2743200" lvl="5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57200" y="1885950"/>
            <a:ext cx="4040100" cy="28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3655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00"/>
              <a:buChar char="•"/>
              <a:defRPr sz="2000"/>
            </a:lvl2pPr>
            <a:lvl3pPr marL="1371600" lvl="2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•"/>
              <a:defRPr sz="1800"/>
            </a:lvl3pPr>
            <a:lvl4pPr marL="1828800" lvl="3" indent="-2946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•"/>
              <a:defRPr sz="1600"/>
            </a:lvl4pPr>
            <a:lvl5pPr marL="2286000" lvl="4" indent="-2946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•"/>
              <a:defRPr sz="1600"/>
            </a:lvl5pPr>
            <a:lvl6pPr marL="2743200" lvl="5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1885950"/>
            <a:ext cx="4041900" cy="28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3655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700"/>
              <a:buChar char="•"/>
              <a:defRPr sz="2000"/>
            </a:lvl2pPr>
            <a:lvl3pPr marL="1371600" lvl="2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•"/>
              <a:defRPr sz="1800"/>
            </a:lvl3pPr>
            <a:lvl4pPr marL="1828800" lvl="3" indent="-2946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•"/>
              <a:defRPr sz="1600"/>
            </a:lvl4pPr>
            <a:lvl5pPr marL="2286000" lvl="4" indent="-29464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Char char="•"/>
              <a:defRPr sz="1600"/>
            </a:lvl5pPr>
            <a:lvl6pPr marL="2743200" lvl="5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0">
                <a:solidFill>
                  <a:srgbClr val="F2F2F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457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2600"/>
            </a:lvl1pPr>
            <a:lvl2pPr marL="914400" lvl="1" indent="-35814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40"/>
              <a:buChar char="•"/>
              <a:defRPr sz="2400"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3pPr>
            <a:lvl4pPr marL="1828800" lvl="3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 sz="1800"/>
            </a:lvl4pPr>
            <a:lvl5pPr marL="2286000" lvl="4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 sz="1800"/>
            </a:lvl5pPr>
            <a:lvl6pPr marL="2743200" lvl="5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4648200" y="1440064"/>
            <a:ext cx="4038600" cy="3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400"/>
              <a:buNone/>
              <a:defRPr sz="2600"/>
            </a:lvl1pPr>
            <a:lvl2pPr marL="914400" lvl="1" indent="-35814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40"/>
              <a:buChar char="•"/>
              <a:defRPr sz="2400"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2000"/>
            </a:lvl3pPr>
            <a:lvl4pPr marL="1828800" lvl="3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 sz="1800"/>
            </a:lvl4pPr>
            <a:lvl5pPr marL="2286000" lvl="4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•"/>
              <a:defRPr sz="1800"/>
            </a:lvl5pPr>
            <a:lvl6pPr marL="2743200" lvl="5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0">
                <a:solidFill>
                  <a:srgbClr val="F2F2F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457200" y="528066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0">
                <a:solidFill>
                  <a:srgbClr val="F2F2F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0">
                <a:solidFill>
                  <a:srgbClr val="F2F2F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tile tx="0" ty="0" sx="65002" sy="65002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-6619"/>
            <a:ext cx="9144000" cy="5143500"/>
          </a:xfrm>
          <a:prstGeom prst="rect">
            <a:avLst/>
          </a:prstGeom>
          <a:solidFill>
            <a:srgbClr val="FFFFFF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1" name="Google Shape;11;p1"/>
          <p:cNvGrpSpPr/>
          <p:nvPr/>
        </p:nvGrpSpPr>
        <p:grpSpPr>
          <a:xfrm>
            <a:off x="983368" y="4898793"/>
            <a:ext cx="8170164" cy="251181"/>
            <a:chOff x="0" y="6522510"/>
            <a:chExt cx="9144000" cy="335400"/>
          </a:xfrm>
        </p:grpSpPr>
        <p:sp>
          <p:nvSpPr>
            <p:cNvPr id="12" name="Google Shape;12;p1"/>
            <p:cNvSpPr/>
            <p:nvPr/>
          </p:nvSpPr>
          <p:spPr>
            <a:xfrm>
              <a:off x="0" y="6522510"/>
              <a:ext cx="9144000" cy="335400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endParaRPr>
            </a:p>
          </p:txBody>
        </p:sp>
        <p:pic>
          <p:nvPicPr>
            <p:cNvPr id="13" name="Google Shape;13;p1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oogle Shape;14;p1"/>
          <p:cNvGrpSpPr/>
          <p:nvPr/>
        </p:nvGrpSpPr>
        <p:grpSpPr>
          <a:xfrm>
            <a:off x="-9532" y="4898793"/>
            <a:ext cx="8170164" cy="251181"/>
            <a:chOff x="0" y="6522510"/>
            <a:chExt cx="9144000" cy="335400"/>
          </a:xfrm>
        </p:grpSpPr>
        <p:sp>
          <p:nvSpPr>
            <p:cNvPr id="15" name="Google Shape;15;p1"/>
            <p:cNvSpPr/>
            <p:nvPr/>
          </p:nvSpPr>
          <p:spPr>
            <a:xfrm>
              <a:off x="0" y="6522510"/>
              <a:ext cx="9144000" cy="335400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endParaRPr>
            </a:p>
          </p:txBody>
        </p:sp>
        <p:pic>
          <p:nvPicPr>
            <p:cNvPr id="16" name="Google Shape;16;p1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17;p1"/>
          <p:cNvGrpSpPr/>
          <p:nvPr/>
        </p:nvGrpSpPr>
        <p:grpSpPr>
          <a:xfrm>
            <a:off x="1177083" y="4898684"/>
            <a:ext cx="6876288" cy="251248"/>
            <a:chOff x="0" y="6522510"/>
            <a:chExt cx="9144000" cy="335489"/>
          </a:xfrm>
        </p:grpSpPr>
        <p:sp>
          <p:nvSpPr>
            <p:cNvPr id="18" name="Google Shape;18;p1"/>
            <p:cNvSpPr/>
            <p:nvPr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endParaRPr>
            </a:p>
          </p:txBody>
        </p:sp>
        <p:pic>
          <p:nvPicPr>
            <p:cNvPr id="19" name="Google Shape;19;p1"/>
            <p:cNvPicPr preferRelativeResize="0"/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1"/>
          <p:cNvSpPr/>
          <p:nvPr/>
        </p:nvSpPr>
        <p:spPr>
          <a:xfrm>
            <a:off x="-9525" y="-5953"/>
            <a:ext cx="9163050" cy="78105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rgbClr val="D8D8D8">
              <a:alpha val="2313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onstantia" panose="02030602050306030303"/>
              <a:ea typeface="Constantia" panose="02030602050306030303"/>
              <a:cs typeface="Constantia" panose="02030602050306030303"/>
              <a:sym typeface="Constantia" panose="02030602050306030303"/>
            </a:endParaRPr>
          </a:p>
        </p:txBody>
      </p:sp>
      <p:sp>
        <p:nvSpPr>
          <p:cNvPr id="21" name="Google Shape;21;p1"/>
          <p:cNvSpPr txBox="1">
            <a:spLocks noGrp="1"/>
          </p:cNvSpPr>
          <p:nvPr>
            <p:ph type="title"/>
          </p:nvPr>
        </p:nvSpPr>
        <p:spPr>
          <a:xfrm>
            <a:off x="457200" y="253604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800" b="0" i="0" u="none" strike="noStrike" cap="none">
                <a:solidFill>
                  <a:srgbClr val="595959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800" b="0" i="0" u="none" strike="noStrike" cap="none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800" b="0" i="0" u="none" strike="noStrike" cap="none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800" b="0" i="0" u="none" strike="noStrike" cap="none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800" b="0" i="0" u="none" strike="noStrike" cap="none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800" b="0" i="0" u="none" strike="noStrike" cap="none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800" b="0" i="0" u="none" strike="noStrike" cap="none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800" b="0" i="0" u="none" strike="noStrike" cap="none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800" b="0" i="0" u="none" strike="noStrike" cap="none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2" name="Google Shape;22;p1"/>
          <p:cNvSpPr txBox="1">
            <a:spLocks noGrp="1"/>
          </p:cNvSpPr>
          <p:nvPr>
            <p:ph type="body" idx="1"/>
          </p:nvPr>
        </p:nvSpPr>
        <p:spPr>
          <a:xfrm>
            <a:off x="457200" y="1072753"/>
            <a:ext cx="8229600" cy="3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BD0D9"/>
              </a:buClr>
              <a:buSzPts val="117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0289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CF9B"/>
              </a:buClr>
              <a:buSzPts val="117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6pPr>
            <a:lvl7pPr marL="3200400" marR="0" lvl="6" indent="-30988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nstantia" panose="02030602050306030303"/>
              <a:buChar char="•"/>
              <a:defRPr sz="16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tantia" panose="02030602050306030303"/>
              <a:buChar char="•"/>
              <a:defRPr sz="14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9pPr>
          </a:lstStyle>
          <a:p/>
        </p:txBody>
      </p:sp>
      <p:sp>
        <p:nvSpPr>
          <p:cNvPr id="23" name="Google Shape;23;p1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150" b="0" i="0" u="none" strike="noStrike" cap="none">
                <a:solidFill>
                  <a:srgbClr val="F2F2F2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9pPr>
          </a:lstStyle>
          <a:p/>
        </p:txBody>
      </p:sp>
      <p:sp>
        <p:nvSpPr>
          <p:cNvPr id="24" name="Google Shape;24;p1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F2F2F2"/>
                </a:solidFill>
                <a:latin typeface="Constantia" panose="02030602050306030303"/>
                <a:ea typeface="Constantia" panose="02030602050306030303"/>
                <a:cs typeface="Constantia" panose="02030602050306030303"/>
                <a:sym typeface="Constantia" panose="020306020503060303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8301" y="145900"/>
            <a:ext cx="8405401" cy="6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/>
        </p:nvSpPr>
        <p:spPr>
          <a:xfrm>
            <a:off x="358298" y="1162650"/>
            <a:ext cx="8405400" cy="3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tr-TR" sz="3300" dirty="0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EE 463 Hardware Project </a:t>
            </a:r>
            <a:endParaRPr sz="29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3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tr-TR" dirty="0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2025-2026 Fall</a:t>
            </a:r>
            <a:endParaRPr lang="tr-TR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lvl="0" algn="ctr">
              <a:buSzPts val="1400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DC Motor Drive with Three-Phase Rectifier and </a:t>
            </a:r>
            <a:endParaRPr lang="tr-TR" sz="1600" dirty="0">
              <a:solidFill>
                <a:schemeClr val="bg1"/>
              </a:solidFill>
              <a:latin typeface="+mj-lt"/>
            </a:endParaRPr>
          </a:p>
          <a:p>
            <a:pPr lvl="0" algn="ctr">
              <a:buSzPts val="1400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Current-Mode Controlled Buck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Converte</a:t>
            </a:r>
            <a:r>
              <a:rPr lang="tr-TR" sz="1600" dirty="0">
                <a:solidFill>
                  <a:schemeClr val="bg1"/>
                </a:solidFill>
                <a:latin typeface="+mj-lt"/>
              </a:rPr>
              <a:t>r</a:t>
            </a:r>
            <a:endParaRPr lang="en-US" sz="1600" dirty="0">
              <a:solidFill>
                <a:schemeClr val="bg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lang="tr-TR" sz="16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tr-TR" sz="1600" dirty="0" err="1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Group</a:t>
            </a:r>
            <a:r>
              <a:rPr lang="tr-TR" sz="1600" dirty="0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 6</a:t>
            </a:r>
            <a:endParaRPr sz="16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tr-TR" sz="1000" dirty="0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Maide Esra Şirin- 2516979</a:t>
            </a:r>
            <a:endParaRPr sz="10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tr-TR" sz="1000" dirty="0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Ece </a:t>
            </a:r>
            <a:r>
              <a:rPr lang="tr-TR" sz="1000" dirty="0" err="1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Canbaz</a:t>
            </a:r>
            <a:r>
              <a:rPr lang="tr-TR" sz="1000" dirty="0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- 2515724</a:t>
            </a:r>
            <a:endParaRPr sz="10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tr-TR" sz="1000" dirty="0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Battal Emre Sevinç- 2516896</a:t>
            </a:r>
            <a:endParaRPr sz="1000"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dirty="0">
              <a:solidFill>
                <a:schemeClr val="lt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tr-TR" sz="1300" dirty="0" err="1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December</a:t>
            </a:r>
            <a:r>
              <a:rPr lang="tr-TR" sz="1300" dirty="0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 6</a:t>
            </a:r>
            <a:r>
              <a:rPr lang="tr-TR" sz="1300" i="0" u="none" strike="noStrike" cap="none" dirty="0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, </a:t>
            </a:r>
            <a:r>
              <a:rPr lang="tr-TR" sz="1300" dirty="0">
                <a:solidFill>
                  <a:schemeClr val="lt1"/>
                </a:solidFill>
                <a:latin typeface="+mj-lt"/>
                <a:ea typeface="PT Serif" panose="020A0603040505020204"/>
                <a:cs typeface="PT Serif" panose="020A0603040505020204"/>
                <a:sym typeface="PT Serif" panose="020A0603040505020204"/>
              </a:rPr>
              <a:t>2025</a:t>
            </a:r>
            <a:endParaRPr sz="1100" i="0" u="none" strike="noStrike" cap="none" dirty="0">
              <a:solidFill>
                <a:schemeClr val="dk1"/>
              </a:solidFill>
              <a:latin typeface="+mj-lt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54125" y="74738"/>
            <a:ext cx="3635748" cy="8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46" name="Google Shape;146;p19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457200" y="252730"/>
            <a:ext cx="6951345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Simulation Results: PSIM - Closed Loop Testing</a:t>
            </a: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795" y="803910"/>
            <a:ext cx="4839970" cy="3666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59" name="Google Shape;159;p20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457200" y="252730"/>
            <a:ext cx="7003415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Simulation Results: PSIM - Closed Loop Testing</a:t>
            </a:r>
            <a:endParaRPr sz="16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53005" y="682625"/>
            <a:ext cx="5007610" cy="2076450"/>
          </a:xfrm>
          <a:prstGeom prst="rect">
            <a:avLst/>
          </a:prstGeom>
        </p:spPr>
      </p:pic>
      <p:sp>
        <p:nvSpPr>
          <p:cNvPr id="3" name="Text Box 2"/>
          <p:cNvSpPr txBox="1"/>
          <p:nvPr>
            <p:custDataLst>
              <p:tags r:id="rId3"/>
            </p:custDataLst>
          </p:nvPr>
        </p:nvSpPr>
        <p:spPr>
          <a:xfrm>
            <a:off x="788035" y="737235"/>
            <a:ext cx="2280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/>
              <a:t>Output Voltage: </a:t>
            </a:r>
            <a:endParaRPr lang="tr-TR" altLang="en-US"/>
          </a:p>
        </p:txBody>
      </p:sp>
      <p:sp>
        <p:nvSpPr>
          <p:cNvPr id="4" name="Text Box 3"/>
          <p:cNvSpPr txBox="1"/>
          <p:nvPr>
            <p:custDataLst>
              <p:tags r:id="rId4"/>
            </p:custDataLst>
          </p:nvPr>
        </p:nvSpPr>
        <p:spPr>
          <a:xfrm>
            <a:off x="698500" y="2910840"/>
            <a:ext cx="1754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/>
              <a:t> Inductor Current:</a:t>
            </a:r>
            <a:endParaRPr lang="tr-TR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33320" y="2826385"/>
            <a:ext cx="5027295" cy="2005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75" name="Google Shape;175;p22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457200" y="253365"/>
            <a:ext cx="822960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Simulation Results: PSIM - With DC Motor</a:t>
            </a:r>
            <a:endParaRPr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63245" y="844550"/>
            <a:ext cx="1565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/>
              <a:t>Output Voltage:</a:t>
            </a:r>
            <a:endParaRPr lang="tr-T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3660" y="575310"/>
            <a:ext cx="4884420" cy="20135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43890" y="2872105"/>
            <a:ext cx="1618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/>
              <a:t>Output Current:</a:t>
            </a:r>
            <a:endParaRPr lang="tr-T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60" y="2648585"/>
            <a:ext cx="4885055" cy="219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67" name="Google Shape;167;p21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457200" y="252730"/>
            <a:ext cx="4429125" cy="49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Simulation Results: Ltspice</a:t>
            </a:r>
            <a:endParaRPr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744220"/>
            <a:ext cx="7715250" cy="3838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87" name="Google Shape;187;p23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440690" y="253365"/>
            <a:ext cx="82296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Simulation Results: Ltspice</a:t>
            </a:r>
            <a:endParaRPr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8000" y="800100"/>
            <a:ext cx="3696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/>
              <a:t>Vgs voltage: Duty cycle is given from here</a:t>
            </a:r>
            <a:endParaRPr lang="tr-T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5590" y="701040"/>
            <a:ext cx="4673600" cy="21145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43890" y="1336675"/>
            <a:ext cx="2047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/>
              <a:t>Initial Vgs Voltage:</a:t>
            </a:r>
            <a:endParaRPr lang="tr-T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335" y="2815590"/>
            <a:ext cx="4465955" cy="19989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3890" y="2946400"/>
            <a:ext cx="23431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/>
              <a:t>Steady state Vgs Voltage: </a:t>
            </a:r>
            <a:endParaRPr lang="tr-T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97" name="Google Shape;197;p24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457200" y="253365"/>
            <a:ext cx="8229600" cy="3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Simulation Results: Ltspice</a:t>
            </a:r>
            <a:endParaRPr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5590" y="629285"/>
            <a:ext cx="4726305" cy="19424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28320" y="916305"/>
            <a:ext cx="2254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/>
              <a:t>Output Voltage:</a:t>
            </a:r>
            <a:endParaRPr lang="tr-TR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654050" y="3134360"/>
            <a:ext cx="18332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/>
              <a:t>Output Current:</a:t>
            </a:r>
            <a:endParaRPr lang="tr-T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590" y="2642870"/>
            <a:ext cx="4644390" cy="2083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207" name="Google Shape;207;p25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457200" y="-42196"/>
            <a:ext cx="82296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 b="1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References</a:t>
            </a:r>
            <a:endParaRPr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070250" y="1009475"/>
            <a:ext cx="7077600" cy="3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/>
              <a:t>[1] </a:t>
            </a:r>
            <a:r>
              <a:rPr lang="tr-TR"/>
              <a:t> </a:t>
            </a:r>
            <a:r>
              <a:rPr lang="en-US" altLang="en-US" sz="1800">
                <a:solidFill>
                  <a:schemeClr val="dk1"/>
                </a:solidFill>
                <a:latin typeface="Arial" panose="020B0604020202020204" pitchFamily="34" charset="0"/>
                <a:ea typeface="PT Serif" panose="020A0603040505020204"/>
                <a:cs typeface="Arial" panose="020B0604020202020204" pitchFamily="34" charset="0"/>
                <a:sym typeface="PT Serif" panose="020A0603040505020204"/>
              </a:rPr>
              <a:t>https://electronicscoach.com/buck-converter.htm</a:t>
            </a:r>
            <a:r>
              <a:rPr lang="tr-TR" altLang="en-US" sz="1800">
                <a:solidFill>
                  <a:schemeClr val="dk1"/>
                </a:solidFill>
                <a:latin typeface="Arial" panose="020B0604020202020204" pitchFamily="34" charset="0"/>
                <a:ea typeface="PT Serif" panose="020A0603040505020204"/>
                <a:cs typeface="Arial" panose="020B0604020202020204" pitchFamily="34" charset="0"/>
                <a:sym typeface="PT Serif" panose="020A0603040505020204"/>
              </a:rPr>
              <a:t>l</a:t>
            </a:r>
            <a:endParaRPr lang="en-US" altLang="en-US" sz="1800">
              <a:solidFill>
                <a:schemeClr val="dk1"/>
              </a:solidFill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800">
              <a:solidFill>
                <a:schemeClr val="dk1"/>
              </a:solidFill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altLang="en-US" sz="1800">
                <a:solidFill>
                  <a:schemeClr val="dk1"/>
                </a:solidFill>
                <a:latin typeface="+mj-lt"/>
                <a:ea typeface="PT Serif" panose="020A0603040505020204"/>
                <a:cs typeface="+mj-lt"/>
                <a:sym typeface="PT Serif" panose="020A0603040505020204"/>
              </a:rPr>
              <a:t>[2]  </a:t>
            </a:r>
            <a:r>
              <a:rPr lang="en-US" altLang="en-US" sz="1800">
                <a:solidFill>
                  <a:schemeClr val="dk1"/>
                </a:solidFill>
                <a:latin typeface="+mj-lt"/>
                <a:ea typeface="PT Serif" panose="020A0603040505020204"/>
                <a:cs typeface="+mj-lt"/>
                <a:sym typeface="PT Serif" panose="020A0603040505020204"/>
              </a:rPr>
              <a:t>https://www.electronics-tutorials.ws/power/three-phase-rectification.html</a:t>
            </a:r>
            <a:endParaRPr lang="en-US" altLang="en-US" sz="1800">
              <a:solidFill>
                <a:schemeClr val="dk1"/>
              </a:solidFill>
              <a:latin typeface="+mj-lt"/>
              <a:ea typeface="PT Serif" panose="020A0603040505020204"/>
              <a:cs typeface="+mj-lt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800">
              <a:solidFill>
                <a:schemeClr val="dk1"/>
              </a:solidFill>
              <a:latin typeface="+mj-lt"/>
              <a:ea typeface="PT Serif" panose="020A0603040505020204"/>
              <a:cs typeface="+mj-lt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altLang="en-US" sz="1800">
                <a:solidFill>
                  <a:schemeClr val="dk1"/>
                </a:solidFill>
                <a:latin typeface="+mj-lt"/>
                <a:ea typeface="PT Serif" panose="020A0603040505020204"/>
                <a:cs typeface="+mj-lt"/>
                <a:sym typeface="PT Serif" panose="020A0603040505020204"/>
              </a:rPr>
              <a:t>[3] </a:t>
            </a:r>
            <a:r>
              <a:rPr lang="en-US" altLang="en-US" sz="1800">
                <a:solidFill>
                  <a:schemeClr val="dk1"/>
                </a:solidFill>
                <a:latin typeface="+mj-lt"/>
                <a:ea typeface="PT Serif" panose="020A0603040505020204"/>
                <a:cs typeface="+mj-lt"/>
                <a:sym typeface="PT Serif" panose="020A0603040505020204"/>
              </a:rPr>
              <a:t>https://www.ti.com/product/UC3842</a:t>
            </a:r>
            <a:endParaRPr lang="en-US" altLang="en-US" sz="1800">
              <a:solidFill>
                <a:schemeClr val="dk1"/>
              </a:solidFill>
              <a:latin typeface="+mj-lt"/>
              <a:ea typeface="PT Serif" panose="020A0603040505020204"/>
              <a:cs typeface="+mj-lt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800">
              <a:solidFill>
                <a:schemeClr val="dk1"/>
              </a:solidFill>
              <a:latin typeface="+mj-lt"/>
              <a:ea typeface="PT Serif" panose="020A0603040505020204"/>
              <a:cs typeface="+mj-lt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800">
              <a:solidFill>
                <a:schemeClr val="dk1"/>
              </a:solidFill>
              <a:latin typeface="+mj-lt"/>
              <a:ea typeface="PT Serif" panose="020A0603040505020204"/>
              <a:cs typeface="+mj-lt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800">
              <a:solidFill>
                <a:schemeClr val="dk1"/>
              </a:solidFill>
              <a:latin typeface="+mj-lt"/>
              <a:ea typeface="PT Serif" panose="020A0603040505020204"/>
              <a:cs typeface="+mj-lt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800">
              <a:solidFill>
                <a:schemeClr val="dk1"/>
              </a:solidFill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9301" y="3728525"/>
            <a:ext cx="8405401" cy="6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4615800" y="3885675"/>
            <a:ext cx="4158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>
                <a:solidFill>
                  <a:schemeClr val="lt1"/>
                </a:solidFill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Thank you for your attention.</a:t>
            </a:r>
            <a:endParaRPr sz="2000">
              <a:solidFill>
                <a:schemeClr val="lt1"/>
              </a:solidFill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457200" y="253365"/>
            <a:ext cx="3041650" cy="76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32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Outline</a:t>
            </a:r>
            <a:endParaRPr lang="tr-TR" sz="32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26135" y="1276350"/>
            <a:ext cx="7409180" cy="3075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en-US" sz="1800"/>
              <a:t>Problem Definition</a:t>
            </a:r>
            <a:endParaRPr lang="tr-TR" altLang="en-US" sz="1800"/>
          </a:p>
          <a:p>
            <a:pPr marL="0" indent="0">
              <a:buFont typeface="Arial" panose="020B0604020202020204" pitchFamily="34" charset="0"/>
              <a:buNone/>
            </a:pPr>
            <a:endParaRPr lang="tr-TR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en-US" sz="1800"/>
              <a:t>Topology Selection</a:t>
            </a:r>
            <a:endParaRPr lang="tr-TR" altLang="en-US" sz="1800"/>
          </a:p>
          <a:p>
            <a:pPr marL="742950" lvl="1" indent="-285750">
              <a:buFont typeface="Wingdings" panose="05000000000000000000" charset="0"/>
              <a:buChar char="q"/>
            </a:pPr>
            <a:r>
              <a:rPr lang="tr-TR" altLang="en-US" sz="1800">
                <a:sym typeface="+mn-ea"/>
              </a:rPr>
              <a:t> 3-Phase Rectifier + Buck converter</a:t>
            </a:r>
            <a:endParaRPr lang="tr-TR" altLang="en-US" sz="1800"/>
          </a:p>
          <a:p>
            <a:pPr marL="742950" lvl="1" indent="-285750">
              <a:buFont typeface="Wingdings" panose="05000000000000000000" charset="0"/>
              <a:buChar char="q"/>
            </a:pPr>
            <a:r>
              <a:rPr lang="tr-TR" altLang="en-US" sz="1800">
                <a:sym typeface="+mn-ea"/>
              </a:rPr>
              <a:t> Control Method</a:t>
            </a:r>
            <a:endParaRPr lang="tr-TR" altLang="en-US" sz="1800">
              <a:sym typeface="+mn-ea"/>
            </a:endParaRPr>
          </a:p>
          <a:p>
            <a:pPr marL="457200" lvl="1" indent="0">
              <a:buFont typeface="Wingdings" panose="05000000000000000000" charset="0"/>
              <a:buNone/>
            </a:pPr>
            <a:endParaRPr lang="tr-TR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en-US" sz="1800"/>
              <a:t>Component Selection</a:t>
            </a:r>
            <a:endParaRPr lang="tr-TR" altLang="en-US" sz="1800"/>
          </a:p>
          <a:p>
            <a:pPr marL="0" indent="0">
              <a:buFont typeface="Arial" panose="020B0604020202020204" pitchFamily="34" charset="0"/>
              <a:buNone/>
            </a:pPr>
            <a:endParaRPr lang="tr-TR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altLang="en-US" sz="1800"/>
              <a:t>Simulation Results</a:t>
            </a:r>
            <a:endParaRPr lang="tr-TR" altLang="en-US" sz="1800"/>
          </a:p>
          <a:p>
            <a:pPr marL="742950" lvl="1" indent="-285750">
              <a:buFont typeface="Wingdings" panose="05000000000000000000" charset="0"/>
              <a:buChar char="q"/>
            </a:pPr>
            <a:r>
              <a:rPr lang="tr-TR" altLang="en-US" sz="1800">
                <a:sym typeface="+mn-ea"/>
              </a:rPr>
              <a:t> PSIM </a:t>
            </a:r>
            <a:endParaRPr lang="tr-TR" altLang="en-US" sz="1800"/>
          </a:p>
          <a:p>
            <a:pPr marL="742950" lvl="1" indent="-285750">
              <a:buFont typeface="Wingdings" panose="05000000000000000000" charset="0"/>
              <a:buChar char="q"/>
            </a:pPr>
            <a:r>
              <a:rPr lang="tr-TR" altLang="en-US" sz="1800">
                <a:sym typeface="+mn-ea"/>
              </a:rPr>
              <a:t> Ltspice</a:t>
            </a:r>
            <a:endParaRPr lang="tr-TR" altLang="en-US" sz="180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altLang="en-US"/>
          </a:p>
          <a:p>
            <a:pPr marL="0" indent="0">
              <a:buFont typeface="Wingdings" panose="05000000000000000000" charset="0"/>
              <a:buNone/>
            </a:pPr>
            <a:r>
              <a:rPr lang="tr-TR" altLang="en-US"/>
              <a:t>         </a:t>
            </a:r>
            <a:endParaRPr lang="tr-TR" altLang="en-US"/>
          </a:p>
          <a:p>
            <a:pPr marL="457200" lvl="1" indent="0">
              <a:buFont typeface="Wingdings" panose="05000000000000000000" charset="0"/>
              <a:buNone/>
            </a:pPr>
            <a:endParaRPr lang="tr-TR" altLang="en-US"/>
          </a:p>
          <a:p>
            <a:pPr marL="457200" lvl="1" indent="0">
              <a:buFont typeface="Wingdings" panose="05000000000000000000" charset="0"/>
              <a:buNone/>
            </a:pPr>
            <a:endParaRPr lang="tr-TR" altLang="en-US"/>
          </a:p>
          <a:p>
            <a:pPr marL="457200" lvl="1" indent="0">
              <a:buFont typeface="Wingdings" panose="05000000000000000000" charset="0"/>
              <a:buNone/>
            </a:pPr>
            <a:endParaRPr lang="tr-T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457200" y="253365"/>
            <a:ext cx="4114165" cy="768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32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Problem Definition</a:t>
            </a:r>
            <a:endParaRPr lang="tr-TR" sz="32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457200" y="1402080"/>
            <a:ext cx="4892675" cy="326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T Serif" panose="020A0603040505020204"/>
              <a:buChar char="❏"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AC / DC converter</a:t>
            </a:r>
            <a:endParaRPr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T Serif" panose="020A0603040505020204"/>
              <a:buChar char="❏"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Drive the motor from </a:t>
            </a: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PT Serif" panose="020A0603040505020204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      standstill</a:t>
            </a: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PT Serif" panose="020A0603040505020204"/>
              <a:buNone/>
            </a:pPr>
            <a:endParaRPr sz="12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T Serif" panose="020A0603040505020204"/>
              <a:buChar char="❏"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Maximum 180V adjustable </a:t>
            </a: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PT Serif" panose="020A0603040505020204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output voltage</a:t>
            </a: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charset="0"/>
              <a:buChar char="q"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Current and voltage </a:t>
            </a: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charset="0"/>
              <a:buChar char="q"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protection</a:t>
            </a: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PT Serif" panose="020A0603040505020204"/>
              <a:buNone/>
            </a:pP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T Serif" panose="020A0603040505020204"/>
              <a:buChar char="❏"/>
            </a:pPr>
            <a:endParaRPr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03165" y="1235710"/>
            <a:ext cx="3949700" cy="343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457200" y="252730"/>
            <a:ext cx="3587750" cy="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Topology Selection</a:t>
            </a:r>
            <a:endParaRPr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720090" y="1506220"/>
            <a:ext cx="3324860" cy="19335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83615" y="737235"/>
            <a:ext cx="71551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tr-TR" altLang="en-US"/>
              <a:t>3-phase rectifier + Buck Converter Topology</a:t>
            </a:r>
            <a:endParaRPr lang="tr-T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15" y="1506220"/>
            <a:ext cx="3492500" cy="204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09" name="Google Shape;109;p15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457200" y="252730"/>
            <a:ext cx="5518150" cy="42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Topology Selection: Control Method</a:t>
            </a:r>
            <a:endParaRPr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51840" y="889635"/>
            <a:ext cx="8183880" cy="3641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tr-TR" altLang="en-US" sz="1800"/>
              <a:t>Why do we need closed loop control? </a:t>
            </a:r>
            <a:endParaRPr lang="tr-TR" altLang="en-US" sz="1800"/>
          </a:p>
          <a:p>
            <a:endParaRPr lang="tr-TR" altLang="en-US"/>
          </a:p>
          <a:p>
            <a:endParaRPr lang="tr-TR" altLang="en-US"/>
          </a:p>
          <a:p>
            <a:endParaRPr lang="tr-TR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To keep the output voltage constant against load changes and input voltage fluctuations. 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To obtain a more stable and reliable power supply.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 To minimize deviations from the targeted output voltage value.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01" name="Google Shape;101;p14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457200" y="252730"/>
            <a:ext cx="5654675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Topology Selection: Control Method</a:t>
            </a: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11860" y="871855"/>
            <a:ext cx="3173730" cy="3580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Peak Current Mode Control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control loops are used:</a:t>
            </a:r>
            <a:endParaRPr lang="en-US" altLang="en-US"/>
          </a:p>
          <a:p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Inner Loop: Controls the inductor current.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altLang="en-US"/>
              <a:t>Outer Loop: Controls the output voltage.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Advantage: Unlike Voltage Mode, it provides a more stable and faster response by directly controlling the inductor current.</a:t>
            </a:r>
            <a:endParaRPr lang="en-US" altLang="en-US"/>
          </a:p>
          <a:p>
            <a:endParaRPr lang="tr-TR" altLang="en-US"/>
          </a:p>
          <a:p>
            <a:endParaRPr lang="en-US" altLang="en-US"/>
          </a:p>
          <a:p>
            <a:pPr indent="457200"/>
            <a:endParaRPr lang="tr-T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9725" y="1163320"/>
            <a:ext cx="4578985" cy="3290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19" name="Google Shape;119;p16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457200" y="252730"/>
            <a:ext cx="4114800" cy="51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Component Selection</a:t>
            </a: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457200" y="903605"/>
            <a:ext cx="7985125" cy="369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6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Our diode, MOSFET, rectifier and fuse selection is based on 560V and 30A. We selected devices that can handle this parameters.</a:t>
            </a:r>
            <a:endParaRPr lang="tr-TR" sz="16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tr-TR" sz="16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sz="16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Controller IC (UC3842)</a:t>
            </a:r>
            <a:endParaRPr lang="tr-TR" altLang="en-US" sz="16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sz="16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r>
              <a:rPr lang="tr-TR" sz="16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Peak current mode control </a:t>
            </a:r>
            <a:endParaRPr lang="tr-TR" sz="16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endParaRPr lang="tr-TR" sz="16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r>
              <a:rPr lang="tr-TR" sz="16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Protection to high current</a:t>
            </a:r>
            <a:endParaRPr lang="tr-TR" sz="16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endParaRPr lang="tr-TR" sz="16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r>
              <a:rPr lang="tr-TR" sz="16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Fast response </a:t>
            </a:r>
            <a:endParaRPr lang="tr-TR" sz="16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 </a:t>
            </a:r>
            <a:endParaRPr lang="tr-TR" sz="18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sz="18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3700" y="1955165"/>
            <a:ext cx="4940300" cy="282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27" name="Google Shape;127;p17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457200" y="252730"/>
            <a:ext cx="66827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Component Selection: UC3842 Control System</a:t>
            </a: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668655" y="952500"/>
            <a:ext cx="7851140" cy="368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SzPts val="1800"/>
              <a:buFont typeface="PT Serif" panose="020A0603040505020204"/>
              <a:buNone/>
            </a:pPr>
            <a:r>
              <a:rPr lang="tr-TR" sz="18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Internal Operation of UC3842</a:t>
            </a:r>
            <a:endParaRPr lang="tr-TR" sz="18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SzPts val="1800"/>
              <a:buFont typeface="PT Serif" panose="020A0603040505020204"/>
              <a:buNone/>
            </a:pPr>
            <a:endParaRPr lang="tr-TR" sz="18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00050" lvl="0" indent="-28575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charset="0"/>
              <a:buChar char="q"/>
            </a:pPr>
            <a:r>
              <a:rPr lang="en-US" altLang="en-US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Error Amplifier: Generates the peak current target by comparing the feedback voltage with the internal reference.</a:t>
            </a:r>
            <a:endParaRPr lang="en-US" altLang="en-US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00050" lvl="0" indent="-28575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charset="0"/>
              <a:buChar char="q"/>
            </a:pPr>
            <a:endParaRPr lang="en-US" altLang="en-US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00050" lvl="0" indent="-28575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charset="0"/>
              <a:buChar char="q"/>
            </a:pPr>
            <a:r>
              <a:rPr lang="en-US" altLang="en-US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Current Sense Comparator: Turns off the switch cycle-by-cycle as soon as the sensed inductor current hits the target level.</a:t>
            </a:r>
            <a:endParaRPr lang="en-US" altLang="en-US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00050" lvl="0" indent="-28575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charset="0"/>
              <a:buChar char="q"/>
            </a:pPr>
            <a:endParaRPr lang="en-US" altLang="en-US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00050" lvl="0" indent="-28575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charset="0"/>
              <a:buChar char="q"/>
            </a:pPr>
            <a:endParaRPr lang="en-US" altLang="en-US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00050" lvl="0" indent="-28575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charset="0"/>
              <a:buChar char="q"/>
            </a:pPr>
            <a:r>
              <a:rPr lang="en-US" altLang="en-US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PWM Latch and Oscillator: Initiates the switching cycle and resets the latch to turn off the switch when the current peak is detected.</a:t>
            </a:r>
            <a:endParaRPr lang="en-US" altLang="en-US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00050" lvl="0" indent="-28575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charset="0"/>
              <a:buChar char="q"/>
            </a:pPr>
            <a:endParaRPr lang="en-US" altLang="en-US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00050" lvl="0" indent="-28575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charset="0"/>
              <a:buChar char="q"/>
            </a:pPr>
            <a:endParaRPr lang="en-US" altLang="en-US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  <a:p>
            <a:pPr marL="400050" lvl="0" indent="-28575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charset="0"/>
              <a:buChar char="q"/>
            </a:pPr>
            <a:r>
              <a:rPr lang="en-US" altLang="en-US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Overall Closed Loop: The UC3842 regulates the plant (Buck Converter + DC Motor) by driving the MOSFET through the FOD3120 isolator based on feedback signals.</a:t>
            </a:r>
            <a:endParaRPr lang="en-US" altLang="en-US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235416" y="4898890"/>
            <a:ext cx="576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35" name="Google Shape;135;p18"/>
          <p:cNvSpPr txBox="1">
            <a:spLocks noGrp="1"/>
          </p:cNvSpPr>
          <p:nvPr>
            <p:ph type="dt" idx="10"/>
          </p:nvPr>
        </p:nvSpPr>
        <p:spPr>
          <a:xfrm>
            <a:off x="85235" y="4898890"/>
            <a:ext cx="4000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METU Electrical &amp; Electronics Engineering Department</a:t>
            </a:r>
            <a:endParaRPr lang="tr-TR"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457200" y="252730"/>
            <a:ext cx="6390005" cy="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2400">
                <a:latin typeface="PT Serif" panose="020A0603040505020204"/>
                <a:ea typeface="PT Serif" panose="020A0603040505020204"/>
                <a:cs typeface="PT Serif" panose="020A0603040505020204"/>
                <a:sym typeface="PT Serif" panose="020A0603040505020204"/>
              </a:rPr>
              <a:t>Simulation Results: PSIM - Open Loop Testing</a:t>
            </a:r>
            <a:endParaRPr lang="tr-TR" sz="2400">
              <a:latin typeface="PT Serif" panose="020A0603040505020204"/>
              <a:ea typeface="PT Serif" panose="020A0603040505020204"/>
              <a:cs typeface="PT Serif" panose="020A0603040505020204"/>
              <a:sym typeface="PT Serif" panose="020A0603040505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57200" y="737235"/>
            <a:ext cx="8666480" cy="4057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tr-TR" altLang="en-US"/>
              <a:t>We conducted ideal tests with </a:t>
            </a:r>
            <a:endParaRPr lang="tr-TR" altLang="en-US"/>
          </a:p>
          <a:p>
            <a:r>
              <a:rPr lang="tr-TR" altLang="en-US"/>
              <a:t>PSIM.</a:t>
            </a:r>
            <a:endParaRPr lang="tr-TR" altLang="en-US"/>
          </a:p>
          <a:p>
            <a:endParaRPr lang="tr-TR" altLang="en-US" sz="1600"/>
          </a:p>
          <a:p>
            <a:r>
              <a:rPr lang="tr-TR" altLang="en-US"/>
              <a:t>Open loop testing:</a:t>
            </a:r>
            <a:endParaRPr lang="tr-TR" altLang="en-US"/>
          </a:p>
          <a:p>
            <a:endParaRPr lang="tr-TR" altLang="en-US"/>
          </a:p>
          <a:p>
            <a:r>
              <a:rPr lang="tr-TR" altLang="en-US"/>
              <a:t>Output voltage and inductor</a:t>
            </a:r>
            <a:endParaRPr lang="tr-TR" altLang="en-US"/>
          </a:p>
          <a:p>
            <a:r>
              <a:rPr lang="tr-TR" altLang="en-US"/>
              <a:t>current:</a:t>
            </a:r>
            <a:endParaRPr lang="tr-TR" altLang="en-US"/>
          </a:p>
          <a:p>
            <a:r>
              <a:rPr lang="tr-TR" altLang="en-US" sz="1600"/>
              <a:t>   </a:t>
            </a:r>
            <a:endParaRPr lang="tr-TR" altLang="en-US" sz="1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1480" y="673735"/>
            <a:ext cx="5648325" cy="1788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693670"/>
            <a:ext cx="4224020" cy="1649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2693670"/>
            <a:ext cx="4232910" cy="1656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26.7,&quot;left&quot;:55,&quot;top&quot;:53.75,&quot;width&quot;:532.45}"/>
</p:tagLst>
</file>

<file path=ppt/tags/tag2.xml><?xml version="1.0" encoding="utf-8"?>
<p:tagLst xmlns:p="http://schemas.openxmlformats.org/presentationml/2006/main">
  <p:tag name="KSO_WM_DIAGRAM_VIRTUALLY_FRAME" val="{&quot;height&quot;:326.7,&quot;left&quot;:55,&quot;top&quot;:53.75,&quot;width&quot;:532.45}"/>
</p:tagLst>
</file>

<file path=ppt/tags/tag3.xml><?xml version="1.0" encoding="utf-8"?>
<p:tagLst xmlns:p="http://schemas.openxmlformats.org/presentationml/2006/main">
  <p:tag name="KSO_WM_DIAGRAM_VIRTUALLY_FRAME" val="{&quot;height&quot;:326.7,&quot;left&quot;:55,&quot;top&quot;:53.75,&quot;width&quot;:532.45}"/>
</p:tagLst>
</file>

<file path=ppt/tags/tag4.xml><?xml version="1.0" encoding="utf-8"?>
<p:tagLst xmlns:p="http://schemas.openxmlformats.org/presentationml/2006/main">
  <p:tag name="KSO_WM_DIAGRAM_VIRTUALLY_FRAME" val="{&quot;height&quot;:326.7,&quot;left&quot;:55,&quot;top&quot;:53.75,&quot;width&quot;:532.45}"/>
</p:tagLst>
</file>

<file path=ppt/theme/theme1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3496</Words>
  <Application>WPS Presentation</Application>
  <PresentationFormat>On-screen Show (16:9)</PresentationFormat>
  <Paragraphs>233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SimSun</vt:lpstr>
      <vt:lpstr>Wingdings</vt:lpstr>
      <vt:lpstr>Arial</vt:lpstr>
      <vt:lpstr>Constantia</vt:lpstr>
      <vt:lpstr>Century Gothic</vt:lpstr>
      <vt:lpstr>Calibri</vt:lpstr>
      <vt:lpstr>Noto Sans Symbols</vt:lpstr>
      <vt:lpstr>Segoe Print</vt:lpstr>
      <vt:lpstr>Old Standard TT</vt:lpstr>
      <vt:lpstr>PT Serif</vt:lpstr>
      <vt:lpstr>Roboto</vt:lpstr>
      <vt:lpstr>Microsoft YaHei</vt:lpstr>
      <vt:lpstr>Arial Unicode MS</vt:lpstr>
      <vt:lpstr>Wingdings</vt:lpstr>
      <vt:lpstr>Flow</vt:lpstr>
      <vt:lpstr>PowerPoint 演示文稿</vt:lpstr>
      <vt:lpstr>Introduction: DC Motors</vt:lpstr>
      <vt:lpstr>Introduction: Motor Drives</vt:lpstr>
      <vt:lpstr>Design Decisions: Topology Selection</vt:lpstr>
      <vt:lpstr>Design Decisions: Control Methodology</vt:lpstr>
      <vt:lpstr>Design Decisions: Topology Selection</vt:lpstr>
      <vt:lpstr>Design Decisions: PCB Implementation</vt:lpstr>
      <vt:lpstr>Design Decisions: Other Considerations</vt:lpstr>
      <vt:lpstr>Simulations: The Models</vt:lpstr>
      <vt:lpstr>(Synchronous Buck)</vt:lpstr>
      <vt:lpstr>Simulations: Continuous Generation</vt:lpstr>
      <vt:lpstr>Specifications and Requirements</vt:lpstr>
      <vt:lpstr>Simulations: Other quadrants are the same!</vt:lpstr>
      <vt:lpstr>Specifications and Requirements</vt:lpstr>
      <vt:lpstr>Specifications and Requirements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ececa</cp:lastModifiedBy>
  <cp:revision>3</cp:revision>
  <dcterms:created xsi:type="dcterms:W3CDTF">2025-12-05T16:59:43Z</dcterms:created>
  <dcterms:modified xsi:type="dcterms:W3CDTF">2025-12-05T20:44:51Z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FCBAA1A2ED594A8680EF9C791674B7AA_13</vt:lpwstr>
  </property>
  <property fmtid="{D5CDD505-2E9C-101B-9397-08002B2CF9AE}" pid="3" name="KSOProductBuildVer">
    <vt:lpwstr>1033-12.2.0.23131</vt:lpwstr>
  </property>
</Properties>
</file>